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59" r:id="rId4"/>
    <p:sldId id="278" r:id="rId5"/>
    <p:sldId id="274" r:id="rId6"/>
    <p:sldId id="263" r:id="rId7"/>
    <p:sldId id="282" r:id="rId8"/>
    <p:sldId id="262" r:id="rId9"/>
    <p:sldId id="275" r:id="rId10"/>
    <p:sldId id="273" r:id="rId11"/>
    <p:sldId id="276" r:id="rId12"/>
    <p:sldId id="277" r:id="rId13"/>
    <p:sldId id="270" r:id="rId14"/>
    <p:sldId id="264" r:id="rId15"/>
    <p:sldId id="271" r:id="rId16"/>
    <p:sldId id="265" r:id="rId17"/>
    <p:sldId id="279" r:id="rId18"/>
    <p:sldId id="280" r:id="rId19"/>
    <p:sldId id="28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2" d="100"/>
          <a:sy n="132" d="100"/>
        </p:scale>
        <p:origin x="-17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B642EC-AE51-400C-8856-87F320309414}" type="datetimeFigureOut">
              <a:rPr lang="en-US" smtClean="0"/>
              <a:t>6/19/2017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2EC08F-3205-413A-B98B-86F1D0C58AE6}" type="slidenum">
              <a:rPr lang="en-US" smtClean="0"/>
              <a:t>‹#›</a:t>
            </a:fld>
            <a:endParaRPr lang="en-US"/>
          </a:p>
        </p:txBody>
      </p:sp>
    </p:spTree>
    <p:extLst>
      <p:ext uri="{BB962C8B-B14F-4D97-AF65-F5344CB8AC3E}">
        <p14:creationId xmlns:p14="http://schemas.microsoft.com/office/powerpoint/2010/main" val="1910225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2EC08F-3205-413A-B98B-86F1D0C58AE6}" type="slidenum">
              <a:rPr lang="en-US" smtClean="0"/>
              <a:t>1</a:t>
            </a:fld>
            <a:endParaRPr lang="en-US"/>
          </a:p>
        </p:txBody>
      </p:sp>
    </p:spTree>
    <p:extLst>
      <p:ext uri="{BB962C8B-B14F-4D97-AF65-F5344CB8AC3E}">
        <p14:creationId xmlns:p14="http://schemas.microsoft.com/office/powerpoint/2010/main" val="492690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2EC08F-3205-413A-B98B-86F1D0C58AE6}" type="slidenum">
              <a:rPr lang="en-US" smtClean="0"/>
              <a:t>2</a:t>
            </a:fld>
            <a:endParaRPr lang="en-US"/>
          </a:p>
        </p:txBody>
      </p:sp>
    </p:spTree>
    <p:extLst>
      <p:ext uri="{BB962C8B-B14F-4D97-AF65-F5344CB8AC3E}">
        <p14:creationId xmlns:p14="http://schemas.microsoft.com/office/powerpoint/2010/main" val="1475028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2EC08F-3205-413A-B98B-86F1D0C58AE6}" type="slidenum">
              <a:rPr lang="en-US" smtClean="0"/>
              <a:t>3</a:t>
            </a:fld>
            <a:endParaRPr lang="en-US"/>
          </a:p>
        </p:txBody>
      </p:sp>
    </p:spTree>
    <p:extLst>
      <p:ext uri="{BB962C8B-B14F-4D97-AF65-F5344CB8AC3E}">
        <p14:creationId xmlns:p14="http://schemas.microsoft.com/office/powerpoint/2010/main" val="4110085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2EC08F-3205-413A-B98B-86F1D0C58AE6}" type="slidenum">
              <a:rPr lang="en-US" smtClean="0"/>
              <a:t>4</a:t>
            </a:fld>
            <a:endParaRPr lang="en-US"/>
          </a:p>
        </p:txBody>
      </p:sp>
    </p:spTree>
    <p:extLst>
      <p:ext uri="{BB962C8B-B14F-4D97-AF65-F5344CB8AC3E}">
        <p14:creationId xmlns:p14="http://schemas.microsoft.com/office/powerpoint/2010/main" val="4018839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2EC08F-3205-413A-B98B-86F1D0C58AE6}" type="slidenum">
              <a:rPr lang="en-US" smtClean="0"/>
              <a:t>13</a:t>
            </a:fld>
            <a:endParaRPr lang="en-US"/>
          </a:p>
        </p:txBody>
      </p:sp>
    </p:spTree>
    <p:extLst>
      <p:ext uri="{BB962C8B-B14F-4D97-AF65-F5344CB8AC3E}">
        <p14:creationId xmlns:p14="http://schemas.microsoft.com/office/powerpoint/2010/main" val="3690365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2EC08F-3205-413A-B98B-86F1D0C58AE6}" type="slidenum">
              <a:rPr lang="en-US" smtClean="0"/>
              <a:t>14</a:t>
            </a:fld>
            <a:endParaRPr lang="en-US"/>
          </a:p>
        </p:txBody>
      </p:sp>
    </p:spTree>
    <p:extLst>
      <p:ext uri="{BB962C8B-B14F-4D97-AF65-F5344CB8AC3E}">
        <p14:creationId xmlns:p14="http://schemas.microsoft.com/office/powerpoint/2010/main" val="4143016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55F1C6-5E16-4811-84A9-E505D716020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20FDA-3E38-4B19-AF95-59AE0AC4DD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55F1C6-5E16-4811-84A9-E505D716020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20FDA-3E38-4B19-AF95-59AE0AC4DD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E55F1C6-5E16-4811-84A9-E505D716020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20FDA-3E38-4B19-AF95-59AE0AC4DD55}"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55F1C6-5E16-4811-84A9-E505D716020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20FDA-3E38-4B19-AF95-59AE0AC4DD55}"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55F1C6-5E16-4811-84A9-E505D716020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20FDA-3E38-4B19-AF95-59AE0AC4DD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E55F1C6-5E16-4811-84A9-E505D716020B}"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20FDA-3E38-4B19-AF95-59AE0AC4DD55}"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55F1C6-5E16-4811-84A9-E505D716020B}" type="datetimeFigureOut">
              <a:rPr lang="en-US" smtClean="0"/>
              <a:t>6/19/2017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220FDA-3E38-4B19-AF95-59AE0AC4DD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55F1C6-5E16-4811-84A9-E505D716020B}" type="datetimeFigureOut">
              <a:rPr lang="en-US" smtClean="0"/>
              <a:t>6/19/2017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220FDA-3E38-4B19-AF95-59AE0AC4DD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E55F1C6-5E16-4811-84A9-E505D716020B}" type="datetimeFigureOut">
              <a:rPr lang="en-US" smtClean="0"/>
              <a:t>6/19/2017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220FDA-3E38-4B19-AF95-59AE0AC4DD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E55F1C6-5E16-4811-84A9-E505D716020B}"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20FDA-3E38-4B19-AF95-59AE0AC4DD55}"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5F1C6-5E16-4811-84A9-E505D716020B}"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20FDA-3E38-4B19-AF95-59AE0AC4DD55}"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E55F1C6-5E16-4811-84A9-E505D716020B}" type="datetimeFigureOut">
              <a:rPr lang="en-US" smtClean="0"/>
              <a:t>6/19/2017</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F220FDA-3E38-4B19-AF95-59AE0AC4DD55}"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Electronic Management Guidelines</a:t>
            </a:r>
            <a:endParaRPr lang="en-US" dirty="0"/>
          </a:p>
        </p:txBody>
      </p:sp>
      <p:sp>
        <p:nvSpPr>
          <p:cNvPr id="3" name="Subtitle 2"/>
          <p:cNvSpPr>
            <a:spLocks noGrp="1"/>
          </p:cNvSpPr>
          <p:nvPr>
            <p:ph type="subTitle" idx="1"/>
          </p:nvPr>
        </p:nvSpPr>
        <p:spPr/>
        <p:txBody>
          <a:bodyPr>
            <a:normAutofit lnSpcReduction="10000"/>
          </a:bodyPr>
          <a:lstStyle/>
          <a:p>
            <a:r>
              <a:rPr lang="en-US" dirty="0" smtClean="0"/>
              <a:t>Secretary of State</a:t>
            </a:r>
          </a:p>
          <a:p>
            <a:r>
              <a:rPr lang="en-US" dirty="0" smtClean="0"/>
              <a:t>Jeanette Greer</a:t>
            </a:r>
          </a:p>
          <a:p>
            <a:r>
              <a:rPr lang="en-US" dirty="0" smtClean="0"/>
              <a:t>Records Management Division Manager</a:t>
            </a:r>
          </a:p>
          <a:p>
            <a:r>
              <a:rPr lang="en-US" dirty="0" smtClean="0"/>
              <a:t>402-471-2747</a:t>
            </a:r>
            <a:endParaRPr lang="en-US" dirty="0"/>
          </a:p>
        </p:txBody>
      </p:sp>
    </p:spTree>
    <p:extLst>
      <p:ext uri="{BB962C8B-B14F-4D97-AF65-F5344CB8AC3E}">
        <p14:creationId xmlns:p14="http://schemas.microsoft.com/office/powerpoint/2010/main" val="622647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a:bodyPr>
          <a:lstStyle/>
          <a:p>
            <a:r>
              <a:rPr lang="en-US" dirty="0" smtClean="0"/>
              <a:t>Default Retention Policies can be set up in email folders</a:t>
            </a:r>
          </a:p>
          <a:p>
            <a:r>
              <a:rPr lang="en-US" dirty="0" smtClean="0"/>
              <a:t>Automated email disposal based on retention and system cycling process can be set up.</a:t>
            </a:r>
          </a:p>
          <a:p>
            <a:r>
              <a:rPr lang="en-US" dirty="0" smtClean="0"/>
              <a:t>Manual management for some email is allowed.</a:t>
            </a:r>
          </a:p>
          <a:p>
            <a:r>
              <a:rPr lang="en-US" dirty="0" smtClean="0"/>
              <a:t>Parent folders with assigned Retention determine disposition for sub folders and email unless:</a:t>
            </a:r>
          </a:p>
          <a:p>
            <a:pPr lvl="1"/>
            <a:r>
              <a:rPr lang="en-US" dirty="0" smtClean="0"/>
              <a:t>Sub folder is given a different retention policy or an individual email is tagged with a different email retention policy.</a:t>
            </a:r>
          </a:p>
        </p:txBody>
      </p:sp>
      <p:sp>
        <p:nvSpPr>
          <p:cNvPr id="4" name="Title 3"/>
          <p:cNvSpPr>
            <a:spLocks noGrp="1"/>
          </p:cNvSpPr>
          <p:nvPr>
            <p:ph type="title"/>
          </p:nvPr>
        </p:nvSpPr>
        <p:spPr/>
        <p:txBody>
          <a:bodyPr/>
          <a:lstStyle/>
          <a:p>
            <a:r>
              <a:rPr lang="en-US" dirty="0" smtClean="0"/>
              <a:t>Microsoft Outlook 2010</a:t>
            </a:r>
            <a:endParaRPr lang="en-US" dirty="0"/>
          </a:p>
        </p:txBody>
      </p:sp>
    </p:spTree>
    <p:extLst>
      <p:ext uri="{BB962C8B-B14F-4D97-AF65-F5344CB8AC3E}">
        <p14:creationId xmlns:p14="http://schemas.microsoft.com/office/powerpoint/2010/main" val="3824962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Assign a retention policy to folders:</a:t>
            </a:r>
          </a:p>
          <a:p>
            <a:pPr lvl="1"/>
            <a:r>
              <a:rPr lang="en-US" dirty="0" smtClean="0"/>
              <a:t>In the Navigation Pane, click on a mail folder.</a:t>
            </a:r>
          </a:p>
          <a:p>
            <a:pPr lvl="1"/>
            <a:r>
              <a:rPr lang="en-US" dirty="0" smtClean="0"/>
              <a:t>On the folder tab, in the Properties group, click Policy.</a:t>
            </a:r>
          </a:p>
          <a:p>
            <a:pPr lvl="1"/>
            <a:endParaRPr lang="en-US" dirty="0"/>
          </a:p>
          <a:p>
            <a:pPr lvl="1"/>
            <a:endParaRPr lang="en-US" dirty="0" smtClean="0"/>
          </a:p>
          <a:p>
            <a:pPr lvl="1"/>
            <a:endParaRPr lang="en-US" dirty="0"/>
          </a:p>
          <a:p>
            <a:pPr lvl="1"/>
            <a:r>
              <a:rPr lang="en-US" dirty="0" smtClean="0"/>
              <a:t>On the Policy tab, in the Folder Policy list, click an entry based on your agency’s retention schedule.</a:t>
            </a:r>
          </a:p>
          <a:p>
            <a:pPr lvl="1"/>
            <a:endParaRPr lang="en-US" dirty="0" smtClean="0"/>
          </a:p>
          <a:p>
            <a:pPr lvl="1"/>
            <a:endParaRPr lang="en-US" dirty="0"/>
          </a:p>
        </p:txBody>
      </p:sp>
      <p:sp>
        <p:nvSpPr>
          <p:cNvPr id="3" name="Title 2"/>
          <p:cNvSpPr>
            <a:spLocks noGrp="1"/>
          </p:cNvSpPr>
          <p:nvPr>
            <p:ph type="title"/>
          </p:nvPr>
        </p:nvSpPr>
        <p:spPr/>
        <p:txBody>
          <a:bodyPr/>
          <a:lstStyle/>
          <a:p>
            <a:r>
              <a:rPr lang="en-US" dirty="0">
                <a:latin typeface="Arial Black" pitchFamily="34" charset="0"/>
              </a:rPr>
              <a:t>Folder Retention Policies</a:t>
            </a:r>
            <a:endParaRPr lang="en-US" dirty="0"/>
          </a:p>
        </p:txBody>
      </p:sp>
      <p:pic>
        <p:nvPicPr>
          <p:cNvPr id="4" name="Picture 3" descr="Policy command on the ribbon"/>
          <p:cNvPicPr/>
          <p:nvPr/>
        </p:nvPicPr>
        <p:blipFill>
          <a:blip r:embed="rId2" cstate="print"/>
          <a:srcRect/>
          <a:stretch>
            <a:fillRect/>
          </a:stretch>
        </p:blipFill>
        <p:spPr bwMode="auto">
          <a:xfrm>
            <a:off x="1905000" y="4006483"/>
            <a:ext cx="1676400" cy="838200"/>
          </a:xfrm>
          <a:prstGeom prst="rect">
            <a:avLst/>
          </a:prstGeom>
          <a:noFill/>
          <a:ln w="9525">
            <a:noFill/>
            <a:miter lim="800000"/>
            <a:headEnd/>
            <a:tailEnd/>
          </a:ln>
        </p:spPr>
      </p:pic>
    </p:spTree>
    <p:extLst>
      <p:ext uri="{BB962C8B-B14F-4D97-AF65-F5344CB8AC3E}">
        <p14:creationId xmlns:p14="http://schemas.microsoft.com/office/powerpoint/2010/main" val="3169338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Assign a retention policy to email messages:</a:t>
            </a:r>
          </a:p>
          <a:p>
            <a:pPr lvl="1"/>
            <a:r>
              <a:rPr lang="en-US" dirty="0" smtClean="0"/>
              <a:t>In the message list, click on a message.</a:t>
            </a:r>
          </a:p>
          <a:p>
            <a:pPr lvl="1"/>
            <a:r>
              <a:rPr lang="en-US" dirty="0" smtClean="0"/>
              <a:t>On the pop up menu, select Assign Policy.</a:t>
            </a:r>
          </a:p>
          <a:p>
            <a:pPr lvl="1"/>
            <a:endParaRPr lang="en-US" dirty="0"/>
          </a:p>
          <a:p>
            <a:pPr lvl="1"/>
            <a:endParaRPr lang="en-US" dirty="0" smtClean="0"/>
          </a:p>
          <a:p>
            <a:pPr lvl="1"/>
            <a:r>
              <a:rPr lang="en-US" dirty="0" smtClean="0"/>
              <a:t>Under Retention Policy, click on an entry based on your agency’s retention schedule.</a:t>
            </a:r>
          </a:p>
          <a:p>
            <a:pPr lvl="1"/>
            <a:endParaRPr lang="en-US" dirty="0"/>
          </a:p>
        </p:txBody>
      </p:sp>
      <p:sp>
        <p:nvSpPr>
          <p:cNvPr id="3" name="Title 2"/>
          <p:cNvSpPr>
            <a:spLocks noGrp="1"/>
          </p:cNvSpPr>
          <p:nvPr>
            <p:ph type="title"/>
          </p:nvPr>
        </p:nvSpPr>
        <p:spPr/>
        <p:txBody>
          <a:bodyPr/>
          <a:lstStyle/>
          <a:p>
            <a:r>
              <a:rPr lang="en-US" dirty="0" smtClean="0"/>
              <a:t>Individual Email Retention</a:t>
            </a:r>
            <a:endParaRPr lang="en-US" dirty="0"/>
          </a:p>
        </p:txBody>
      </p:sp>
      <p:pic>
        <p:nvPicPr>
          <p:cNvPr id="4" name="Picture 3" descr="Assign Policy command on the ribbon"/>
          <p:cNvPicPr/>
          <p:nvPr/>
        </p:nvPicPr>
        <p:blipFill>
          <a:blip r:embed="rId2" cstate="print"/>
          <a:srcRect/>
          <a:stretch>
            <a:fillRect/>
          </a:stretch>
        </p:blipFill>
        <p:spPr bwMode="auto">
          <a:xfrm>
            <a:off x="2133600" y="3942143"/>
            <a:ext cx="1917700" cy="825500"/>
          </a:xfrm>
          <a:prstGeom prst="rect">
            <a:avLst/>
          </a:prstGeom>
          <a:noFill/>
          <a:ln w="9525">
            <a:noFill/>
            <a:miter lim="800000"/>
            <a:headEnd/>
            <a:tailEnd/>
          </a:ln>
        </p:spPr>
      </p:pic>
    </p:spTree>
    <p:extLst>
      <p:ext uri="{BB962C8B-B14F-4D97-AF65-F5344CB8AC3E}">
        <p14:creationId xmlns:p14="http://schemas.microsoft.com/office/powerpoint/2010/main" val="449048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p:nvPr/>
        </p:nvPicPr>
        <p:blipFill>
          <a:blip r:embed="rId3"/>
          <a:stretch>
            <a:fillRect/>
          </a:stretch>
        </p:blipFill>
        <p:spPr>
          <a:xfrm>
            <a:off x="5029200" y="2667000"/>
            <a:ext cx="2419350" cy="1879574"/>
          </a:xfrm>
          <a:prstGeom prst="rect">
            <a:avLst/>
          </a:prstGeom>
        </p:spPr>
      </p:pic>
      <p:pic>
        <p:nvPicPr>
          <p:cNvPr id="6" name="Picture 5"/>
          <p:cNvPicPr/>
          <p:nvPr/>
        </p:nvPicPr>
        <p:blipFill>
          <a:blip r:embed="rId4"/>
          <a:stretch>
            <a:fillRect/>
          </a:stretch>
        </p:blipFill>
        <p:spPr>
          <a:xfrm>
            <a:off x="1219200" y="2670149"/>
            <a:ext cx="2409825" cy="1876425"/>
          </a:xfrm>
          <a:prstGeom prst="rect">
            <a:avLst/>
          </a:prstGeom>
        </p:spPr>
      </p:pic>
      <p:sp>
        <p:nvSpPr>
          <p:cNvPr id="8" name="TextBox 7"/>
          <p:cNvSpPr txBox="1"/>
          <p:nvPr/>
        </p:nvSpPr>
        <p:spPr>
          <a:xfrm>
            <a:off x="457200" y="381000"/>
            <a:ext cx="8229600" cy="1323439"/>
          </a:xfrm>
          <a:prstGeom prst="rect">
            <a:avLst/>
          </a:prstGeom>
          <a:noFill/>
        </p:spPr>
        <p:txBody>
          <a:bodyPr wrap="square" rtlCol="0">
            <a:spAutoFit/>
          </a:bodyPr>
          <a:lstStyle/>
          <a:p>
            <a:pPr algn="ctr"/>
            <a:r>
              <a:rPr lang="en-US" sz="4000" b="1" dirty="0" smtClean="0">
                <a:solidFill>
                  <a:schemeClr val="accent1"/>
                </a:solidFill>
              </a:rPr>
              <a:t>Retention Folders may be set to </a:t>
            </a:r>
          </a:p>
          <a:p>
            <a:pPr algn="ctr"/>
            <a:r>
              <a:rPr lang="en-US" sz="4000" b="1" dirty="0" smtClean="0">
                <a:solidFill>
                  <a:schemeClr val="accent1"/>
                </a:solidFill>
              </a:rPr>
              <a:t>Agency Specifications</a:t>
            </a:r>
            <a:endParaRPr lang="en-US" sz="4000" b="1" dirty="0">
              <a:solidFill>
                <a:schemeClr val="accent1"/>
              </a:solidFill>
            </a:endParaRPr>
          </a:p>
        </p:txBody>
      </p:sp>
    </p:spTree>
    <p:extLst>
      <p:ext uri="{BB962C8B-B14F-4D97-AF65-F5344CB8AC3E}">
        <p14:creationId xmlns:p14="http://schemas.microsoft.com/office/powerpoint/2010/main" val="945163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3" cstate="print"/>
          <a:srcRect/>
          <a:stretch>
            <a:fillRect/>
          </a:stretch>
        </p:blipFill>
        <p:spPr bwMode="auto">
          <a:xfrm>
            <a:off x="685800" y="283898"/>
            <a:ext cx="8250801" cy="6468779"/>
          </a:xfrm>
          <a:prstGeom prst="rect">
            <a:avLst/>
          </a:prstGeom>
          <a:noFill/>
          <a:ln w="9525">
            <a:noFill/>
            <a:miter lim="800000"/>
            <a:headEnd/>
            <a:tailEnd/>
          </a:ln>
        </p:spPr>
      </p:pic>
      <p:sp>
        <p:nvSpPr>
          <p:cNvPr id="3" name="TextBox 2"/>
          <p:cNvSpPr txBox="1"/>
          <p:nvPr/>
        </p:nvSpPr>
        <p:spPr>
          <a:xfrm>
            <a:off x="990600" y="609600"/>
            <a:ext cx="2819400"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518676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3810000"/>
            <a:ext cx="7408862" cy="1125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 5"/>
          <p:cNvGraphicFramePr>
            <a:graphicFrameLocks noGrp="1"/>
          </p:cNvGraphicFramePr>
          <p:nvPr>
            <p:extLst>
              <p:ext uri="{D42A27DB-BD31-4B8C-83A1-F6EECF244321}">
                <p14:modId xmlns:p14="http://schemas.microsoft.com/office/powerpoint/2010/main" val="1340642805"/>
              </p:ext>
            </p:extLst>
          </p:nvPr>
        </p:nvGraphicFramePr>
        <p:xfrm>
          <a:off x="228600" y="228600"/>
          <a:ext cx="8458200" cy="6172204"/>
        </p:xfrm>
        <a:graphic>
          <a:graphicData uri="http://schemas.openxmlformats.org/drawingml/2006/table">
            <a:tbl>
              <a:tblPr/>
              <a:tblGrid>
                <a:gridCol w="929401"/>
                <a:gridCol w="1965297"/>
                <a:gridCol w="1974979"/>
                <a:gridCol w="2078246"/>
                <a:gridCol w="1510277"/>
              </a:tblGrid>
              <a:tr h="442849">
                <a:tc gridSpan="5">
                  <a:txBody>
                    <a:bodyPr/>
                    <a:lstStyle/>
                    <a:p>
                      <a:pPr algn="ctr" fontAlgn="ctr"/>
                      <a:r>
                        <a:rPr lang="en-US" sz="1000" b="1" i="0" u="none" strike="noStrike" dirty="0">
                          <a:solidFill>
                            <a:srgbClr val="000000"/>
                          </a:solidFill>
                          <a:effectLst/>
                          <a:latin typeface="Calibri"/>
                        </a:rPr>
                        <a:t>NEBRASKA STATE HISTORICAL SOCIETY COMMUNICATIONS/CORRESPONDENCE GUIDELINES FOR NEBRASKA STATE RECORDS </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2316">
                <a:tc>
                  <a:txBody>
                    <a:bodyPr/>
                    <a:lstStyle/>
                    <a:p>
                      <a:pPr algn="l" fontAlgn="ctr"/>
                      <a:r>
                        <a:rPr lang="en-US" sz="600" b="1" i="0" u="none" strike="noStrike">
                          <a:solidFill>
                            <a:srgbClr val="000000"/>
                          </a:solidFill>
                          <a:effectLst/>
                          <a:latin typeface="Calibri"/>
                        </a:rPr>
                        <a:t> </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Calibri"/>
                        </a:rPr>
                        <a:t>Agency Head/CEO/Elected Official/Commission Chair</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1000" b="1" i="0" u="none" strike="noStrike" dirty="0">
                          <a:solidFill>
                            <a:srgbClr val="000000"/>
                          </a:solidFill>
                          <a:effectLst/>
                          <a:latin typeface="Calibri"/>
                        </a:rPr>
                        <a:t>Administrator/Deputy Administrator </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1000" b="1" i="0" u="none" strike="noStrike" dirty="0">
                          <a:solidFill>
                            <a:srgbClr val="000000"/>
                          </a:solidFill>
                          <a:effectLst/>
                          <a:latin typeface="Calibri"/>
                        </a:rPr>
                        <a:t>Managerial &amp; Professional/Specialist Staff</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1000" b="1" i="0" u="none" strike="noStrike">
                          <a:solidFill>
                            <a:srgbClr val="000000"/>
                          </a:solidFill>
                          <a:effectLst/>
                          <a:latin typeface="Calibri"/>
                        </a:rPr>
                        <a:t>General &amp; Support Staff</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94949">
                <a:tc>
                  <a:txBody>
                    <a:bodyPr/>
                    <a:lstStyle/>
                    <a:p>
                      <a:pPr algn="l" fontAlgn="ctr"/>
                      <a:r>
                        <a:rPr lang="en-US" sz="1000" b="1" i="0" u="none" strike="noStrike" dirty="0">
                          <a:solidFill>
                            <a:srgbClr val="000000"/>
                          </a:solidFill>
                          <a:effectLst/>
                          <a:latin typeface="Calibri"/>
                        </a:rPr>
                        <a:t>SHORT-TERM (EPHEMERAL</a:t>
                      </a:r>
                      <a:r>
                        <a:rPr lang="en-US" sz="600" b="1" i="0" u="none" strike="noStrike" dirty="0">
                          <a:solidFill>
                            <a:srgbClr val="000000"/>
                          </a:solidFill>
                          <a:effectLst/>
                          <a:latin typeface="Calibri"/>
                        </a:rPr>
                        <a:t>)</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l" fontAlgn="ctr"/>
                      <a:r>
                        <a:rPr lang="en-US" sz="1000" b="1" i="0" u="none" strike="noStrike" dirty="0">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881">
                <a:tc>
                  <a:txBody>
                    <a:bodyPr/>
                    <a:lstStyle/>
                    <a:p>
                      <a:pPr algn="l" fontAlgn="ctr"/>
                      <a:r>
                        <a:rPr lang="en-US" sz="1000" b="1" i="0" u="none" strike="noStrike" dirty="0">
                          <a:solidFill>
                            <a:srgbClr val="000000"/>
                          </a:solidFill>
                          <a:effectLst/>
                          <a:latin typeface="Calibri"/>
                        </a:rPr>
                        <a:t>MEDIUM-TERM</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en-US" sz="1000" b="1" i="0" u="none" strike="noStrike" dirty="0">
                          <a:solidFill>
                            <a:srgbClr val="000000"/>
                          </a:solidFill>
                          <a:effectLst/>
                          <a:latin typeface="Calibri"/>
                        </a:rPr>
                        <a:t>Subject to Review by State Archives for Possible Accession.</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000" b="1" i="0" u="none" strike="noStrike" dirty="0">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4414">
                <a:tc>
                  <a:txBody>
                    <a:bodyPr/>
                    <a:lstStyle/>
                    <a:p>
                      <a:pPr algn="l" fontAlgn="ctr"/>
                      <a:r>
                        <a:rPr lang="en-US" sz="1000" b="1" i="0" u="none" strike="noStrike" dirty="0">
                          <a:solidFill>
                            <a:srgbClr val="000000"/>
                          </a:solidFill>
                          <a:effectLst/>
                          <a:latin typeface="Calibri"/>
                        </a:rPr>
                        <a:t>LONG-TERM</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en-US" sz="1000" b="1" i="0" u="none" strike="noStrike">
                          <a:solidFill>
                            <a:srgbClr val="000000"/>
                          </a:solidFill>
                          <a:effectLst/>
                          <a:latin typeface="Calibri"/>
                        </a:rPr>
                        <a:t>State Archives</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000" b="1" i="0" u="none" strike="noStrike" dirty="0">
                          <a:solidFill>
                            <a:srgbClr val="000000"/>
                          </a:solidFill>
                          <a:effectLst/>
                          <a:latin typeface="Calibri"/>
                        </a:rPr>
                        <a:t>Subject to Review by the State Archives for Possible Accession.</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000" b="1" i="0" u="none" strike="noStrike">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1783">
                <a:tc>
                  <a:txBody>
                    <a:bodyPr/>
                    <a:lstStyle/>
                    <a:p>
                      <a:pPr algn="l" fontAlgn="ctr"/>
                      <a:r>
                        <a:rPr lang="en-US" sz="1000" b="1" i="0" u="none" strike="noStrike" dirty="0">
                          <a:solidFill>
                            <a:srgbClr val="000000"/>
                          </a:solidFill>
                          <a:effectLst/>
                          <a:latin typeface="Calibri"/>
                        </a:rPr>
                        <a:t>PROJECT-RELATED</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1000" b="1" i="0" u="none" strike="noStrike">
                          <a:solidFill>
                            <a:srgbClr val="000000"/>
                          </a:solidFill>
                          <a:effectLst/>
                          <a:latin typeface="Calibri"/>
                        </a:rPr>
                        <a:t>Subject to Review by State Archives for Possible Accession.</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000" b="1" i="0" u="none" strike="noStrike" dirty="0">
                          <a:solidFill>
                            <a:srgbClr val="000000"/>
                          </a:solidFill>
                          <a:effectLst/>
                          <a:latin typeface="Calibri"/>
                        </a:rPr>
                        <a:t>Subject to Review by the State Archives for Possible Accession. </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000" b="1" i="0" u="none" strike="noStrike" dirty="0">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solidFill>
                            <a:srgbClr val="000000"/>
                          </a:solidFill>
                          <a:effectLst/>
                          <a:latin typeface="Calibri"/>
                        </a:rPr>
                        <a:t>None</a:t>
                      </a:r>
                    </a:p>
                  </a:txBody>
                  <a:tcPr marL="4861" marR="4861" marT="48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667">
                <a:tc>
                  <a:txBody>
                    <a:bodyPr/>
                    <a:lstStyle/>
                    <a:p>
                      <a:pPr algn="l" fontAlgn="ctr"/>
                      <a:r>
                        <a:rPr lang="en-US" sz="600" b="1" i="0" u="none" strike="noStrike">
                          <a:solidFill>
                            <a:srgbClr val="000000"/>
                          </a:solidFill>
                          <a:effectLst/>
                          <a:latin typeface="Calibri"/>
                        </a:rPr>
                        <a:t> </a:t>
                      </a:r>
                    </a:p>
                  </a:txBody>
                  <a:tcPr marL="4861" marR="4861" marT="4861"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000000"/>
                          </a:solidFill>
                          <a:effectLst/>
                          <a:latin typeface="Calibri"/>
                        </a:rPr>
                        <a:t> </a:t>
                      </a:r>
                    </a:p>
                  </a:txBody>
                  <a:tcPr marL="4861" marR="4861" marT="4861"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000000"/>
                          </a:solidFill>
                          <a:effectLst/>
                          <a:latin typeface="Calibri"/>
                        </a:rPr>
                        <a:t> </a:t>
                      </a:r>
                    </a:p>
                  </a:txBody>
                  <a:tcPr marL="4861" marR="4861" marT="4861"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000000"/>
                          </a:solidFill>
                          <a:effectLst/>
                          <a:latin typeface="Calibri"/>
                        </a:rPr>
                        <a:t> </a:t>
                      </a:r>
                    </a:p>
                  </a:txBody>
                  <a:tcPr marL="4861" marR="4861" marT="4861"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w="6350" cap="flat" cmpd="sng" algn="ctr">
                      <a:solidFill>
                        <a:srgbClr val="000000"/>
                      </a:solidFill>
                      <a:prstDash val="solid"/>
                      <a:round/>
                      <a:headEnd type="none" w="med" len="med"/>
                      <a:tailEnd type="none" w="med" len="med"/>
                    </a:lnT>
                    <a:lnB>
                      <a:noFill/>
                    </a:lnB>
                  </a:tcPr>
                </a:tc>
              </a:tr>
              <a:tr h="173667">
                <a:tc gridSpan="5">
                  <a:txBody>
                    <a:bodyPr/>
                    <a:lstStyle/>
                    <a:p>
                      <a:pPr algn="l" fontAlgn="ctr"/>
                      <a:r>
                        <a:rPr lang="en-US" sz="1000" b="1" i="0" u="sng" strike="noStrike" dirty="0">
                          <a:solidFill>
                            <a:srgbClr val="000000"/>
                          </a:solidFill>
                          <a:effectLst/>
                          <a:latin typeface="Calibri"/>
                        </a:rPr>
                        <a:t>Instructions for using this guide:</a:t>
                      </a:r>
                    </a:p>
                  </a:txBody>
                  <a:tcPr marL="4861" marR="4861" marT="4861"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5732">
                <a:tc gridSpan="5">
                  <a:txBody>
                    <a:bodyPr/>
                    <a:lstStyle/>
                    <a:p>
                      <a:pPr algn="l" fontAlgn="ctr"/>
                      <a:r>
                        <a:rPr lang="en-US" sz="1000" b="1" i="0" u="none" strike="noStrike" dirty="0">
                          <a:solidFill>
                            <a:srgbClr val="000000"/>
                          </a:solidFill>
                          <a:effectLst/>
                          <a:latin typeface="Calibri"/>
                        </a:rPr>
                        <a:t>1)  The 'grey' highlighted fields represent communications that should be sent to the State Archives or is subject to State Archives review once they have met the retention requirements on approved retention schedules.  Contact the State Archives to negotiate the transfer.</a:t>
                      </a:r>
                    </a:p>
                  </a:txBody>
                  <a:tcPr marL="4861" marR="4861" marT="4861"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08115">
                <a:tc gridSpan="5">
                  <a:txBody>
                    <a:bodyPr/>
                    <a:lstStyle/>
                    <a:p>
                      <a:pPr algn="l" fontAlgn="ctr"/>
                      <a:r>
                        <a:rPr lang="en-US" sz="1000" b="1" i="0" u="none" strike="noStrike" dirty="0">
                          <a:solidFill>
                            <a:srgbClr val="000000"/>
                          </a:solidFill>
                          <a:effectLst/>
                          <a:latin typeface="Calibri"/>
                        </a:rPr>
                        <a:t>2)  Any communications that will not be accessioned by the State Archives may be disposed of once the retention requirements have been met based on approved retention schedules.</a:t>
                      </a:r>
                    </a:p>
                  </a:txBody>
                  <a:tcPr marL="4861" marR="4861" marT="4861"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3667">
                <a:tc>
                  <a:txBody>
                    <a:bodyPr/>
                    <a:lstStyle/>
                    <a:p>
                      <a:pPr algn="l" fontAlgn="ctr"/>
                      <a:endParaRPr lang="en-US" sz="600" b="1"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1"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1"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1"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1" i="0" u="none" strike="noStrike">
                        <a:solidFill>
                          <a:srgbClr val="000000"/>
                        </a:solidFill>
                        <a:effectLst/>
                        <a:latin typeface="Calibri"/>
                      </a:endParaRPr>
                    </a:p>
                  </a:txBody>
                  <a:tcPr marL="4861" marR="4861" marT="4861" marB="0" anchor="ctr">
                    <a:lnL>
                      <a:noFill/>
                    </a:lnL>
                    <a:lnR>
                      <a:noFill/>
                    </a:lnR>
                    <a:lnT>
                      <a:noFill/>
                    </a:lnT>
                    <a:lnB>
                      <a:noFill/>
                    </a:lnB>
                  </a:tcPr>
                </a:tc>
              </a:tr>
              <a:tr h="243133">
                <a:tc gridSpan="3">
                  <a:txBody>
                    <a:bodyPr/>
                    <a:lstStyle/>
                    <a:p>
                      <a:pPr algn="l" fontAlgn="ctr"/>
                      <a:r>
                        <a:rPr lang="en-US" sz="1000" b="1" i="0" u="none" strike="noStrike" dirty="0">
                          <a:solidFill>
                            <a:srgbClr val="000000"/>
                          </a:solidFill>
                          <a:effectLst/>
                          <a:latin typeface="Calibri"/>
                        </a:rPr>
                        <a:t>Contact the State Archives with questions related to using this guide:  </a:t>
                      </a:r>
                    </a:p>
                  </a:txBody>
                  <a:tcPr marL="4861" marR="4861" marT="4861"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ctr"/>
                      <a:endParaRPr lang="en-US" sz="600" b="1"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1" i="0" u="none" strike="noStrike">
                        <a:solidFill>
                          <a:srgbClr val="000000"/>
                        </a:solidFill>
                        <a:effectLst/>
                        <a:latin typeface="Calibri"/>
                      </a:endParaRPr>
                    </a:p>
                  </a:txBody>
                  <a:tcPr marL="4861" marR="4861" marT="4861" marB="0" anchor="ctr">
                    <a:lnL>
                      <a:noFill/>
                    </a:lnL>
                    <a:lnR>
                      <a:noFill/>
                    </a:lnR>
                    <a:lnT>
                      <a:noFill/>
                    </a:lnT>
                    <a:lnB>
                      <a:noFill/>
                    </a:lnB>
                  </a:tcPr>
                </a:tc>
              </a:tr>
              <a:tr h="172029">
                <a:tc gridSpan="3">
                  <a:txBody>
                    <a:bodyPr/>
                    <a:lstStyle/>
                    <a:p>
                      <a:pPr algn="l" fontAlgn="ctr"/>
                      <a:r>
                        <a:rPr lang="en-US" sz="1000" b="1" i="0" u="none" strike="noStrike" dirty="0">
                          <a:solidFill>
                            <a:srgbClr val="000000"/>
                          </a:solidFill>
                          <a:effectLst/>
                          <a:latin typeface="Calibri"/>
                        </a:rPr>
                        <a:t>Gayla Koerting, Curator of Government Records  </a:t>
                      </a:r>
                    </a:p>
                  </a:txBody>
                  <a:tcPr marL="4861" marR="4861" marT="4861"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r>
              <a:tr h="173667">
                <a:tc gridSpan="2">
                  <a:txBody>
                    <a:bodyPr/>
                    <a:lstStyle/>
                    <a:p>
                      <a:pPr algn="l" fontAlgn="ctr"/>
                      <a:r>
                        <a:rPr lang="en-US" sz="1000" b="1" i="0" u="none" strike="noStrike">
                          <a:solidFill>
                            <a:srgbClr val="000000"/>
                          </a:solidFill>
                          <a:effectLst/>
                          <a:latin typeface="Calibri"/>
                        </a:rPr>
                        <a:t>NE State Historical Society</a:t>
                      </a:r>
                    </a:p>
                  </a:txBody>
                  <a:tcPr marL="4861" marR="4861" marT="4861" marB="0" anchor="ctr">
                    <a:lnL>
                      <a:noFill/>
                    </a:lnL>
                    <a:lnR>
                      <a:noFill/>
                    </a:lnR>
                    <a:lnT>
                      <a:noFill/>
                    </a:lnT>
                    <a:lnB>
                      <a:noFill/>
                    </a:lnB>
                  </a:tcPr>
                </a:tc>
                <a:tc hMerge="1">
                  <a:txBody>
                    <a:bodyPr/>
                    <a:lstStyle/>
                    <a:p>
                      <a:endParaRPr lang="en-US"/>
                    </a:p>
                  </a:txBody>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r>
              <a:tr h="173667">
                <a:tc gridSpan="2">
                  <a:txBody>
                    <a:bodyPr/>
                    <a:lstStyle/>
                    <a:p>
                      <a:pPr algn="l" fontAlgn="ctr"/>
                      <a:r>
                        <a:rPr lang="en-US" sz="1000" b="1" i="0" u="none" strike="noStrike">
                          <a:solidFill>
                            <a:srgbClr val="000000"/>
                          </a:solidFill>
                          <a:effectLst/>
                          <a:latin typeface="Calibri"/>
                        </a:rPr>
                        <a:t>Phone: 402-471-4783</a:t>
                      </a:r>
                    </a:p>
                  </a:txBody>
                  <a:tcPr marL="4861" marR="4861" marT="4861" marB="0" anchor="ctr">
                    <a:lnL>
                      <a:noFill/>
                    </a:lnL>
                    <a:lnR>
                      <a:noFill/>
                    </a:lnR>
                    <a:lnT>
                      <a:noFill/>
                    </a:lnT>
                    <a:lnB>
                      <a:noFill/>
                    </a:lnB>
                  </a:tcPr>
                </a:tc>
                <a:tc hMerge="1">
                  <a:txBody>
                    <a:bodyPr/>
                    <a:lstStyle/>
                    <a:p>
                      <a:endParaRPr lang="en-US"/>
                    </a:p>
                  </a:txBody>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r>
              <a:tr h="173667">
                <a:tc gridSpan="2">
                  <a:txBody>
                    <a:bodyPr/>
                    <a:lstStyle/>
                    <a:p>
                      <a:pPr algn="l" fontAlgn="ctr"/>
                      <a:r>
                        <a:rPr lang="en-US" sz="1000" b="1" i="0" u="none" strike="noStrike" dirty="0">
                          <a:solidFill>
                            <a:srgbClr val="000000"/>
                          </a:solidFill>
                          <a:effectLst/>
                          <a:latin typeface="Calibri"/>
                        </a:rPr>
                        <a:t>Email: gayla.koerting@nebraska.gov</a:t>
                      </a:r>
                    </a:p>
                  </a:txBody>
                  <a:tcPr marL="4861" marR="4861" marT="4861" marB="0" anchor="ctr">
                    <a:lnL>
                      <a:noFill/>
                    </a:lnL>
                    <a:lnR>
                      <a:noFill/>
                    </a:lnR>
                    <a:lnT>
                      <a:noFill/>
                    </a:lnT>
                    <a:lnB>
                      <a:noFill/>
                    </a:lnB>
                  </a:tcPr>
                </a:tc>
                <a:tc hMerge="1">
                  <a:txBody>
                    <a:bodyPr/>
                    <a:lstStyle/>
                    <a:p>
                      <a:endParaRPr lang="en-US"/>
                    </a:p>
                  </a:txBody>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r>
              <a:tr h="173667">
                <a:tc>
                  <a:txBody>
                    <a:bodyPr/>
                    <a:lstStyle/>
                    <a:p>
                      <a:pPr algn="l" fontAlgn="ctr"/>
                      <a:endParaRPr lang="en-US" sz="600" b="1"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r>
              <a:tr h="173667">
                <a:tc>
                  <a:txBody>
                    <a:bodyPr/>
                    <a:lstStyle/>
                    <a:p>
                      <a:pPr algn="l" fontAlgn="ctr"/>
                      <a:endParaRPr lang="en-US" sz="600" b="1"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dirty="0">
                        <a:solidFill>
                          <a:srgbClr val="000000"/>
                        </a:solidFill>
                        <a:effectLst/>
                        <a:latin typeface="Calibri"/>
                      </a:endParaRPr>
                    </a:p>
                  </a:txBody>
                  <a:tcPr marL="4861" marR="4861" marT="4861" marB="0" anchor="ctr">
                    <a:lnL>
                      <a:noFill/>
                    </a:lnL>
                    <a:lnR>
                      <a:noFill/>
                    </a:lnR>
                    <a:lnT>
                      <a:noFill/>
                    </a:lnT>
                    <a:lnB>
                      <a:noFill/>
                    </a:lnB>
                  </a:tcPr>
                </a:tc>
              </a:tr>
              <a:tr h="173667">
                <a:tc>
                  <a:txBody>
                    <a:bodyPr/>
                    <a:lstStyle/>
                    <a:p>
                      <a:pPr algn="l" fontAlgn="ctr"/>
                      <a:endParaRPr lang="en-US" sz="600" b="0" i="0" u="none" strike="noStrike" dirty="0">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dirty="0">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a:solidFill>
                          <a:srgbClr val="000000"/>
                        </a:solidFill>
                        <a:effectLst/>
                        <a:latin typeface="Calibri"/>
                      </a:endParaRPr>
                    </a:p>
                  </a:txBody>
                  <a:tcPr marL="4861" marR="4861" marT="4861" marB="0" anchor="ctr">
                    <a:lnL>
                      <a:noFill/>
                    </a:lnL>
                    <a:lnR>
                      <a:noFill/>
                    </a:lnR>
                    <a:lnT>
                      <a:noFill/>
                    </a:lnT>
                    <a:lnB>
                      <a:noFill/>
                    </a:lnB>
                  </a:tcPr>
                </a:tc>
                <a:tc>
                  <a:txBody>
                    <a:bodyPr/>
                    <a:lstStyle/>
                    <a:p>
                      <a:pPr algn="l" fontAlgn="ctr"/>
                      <a:endParaRPr lang="en-US" sz="600" b="0" i="0" u="none" strike="noStrike" dirty="0">
                        <a:solidFill>
                          <a:srgbClr val="000000"/>
                        </a:solidFill>
                        <a:effectLst/>
                        <a:latin typeface="Calibri"/>
                      </a:endParaRPr>
                    </a:p>
                  </a:txBody>
                  <a:tcPr marL="4861" marR="4861" marT="4861" marB="0" anchor="ctr">
                    <a:lnL>
                      <a:noFill/>
                    </a:lnL>
                    <a:lnR>
                      <a:noFill/>
                    </a:lnR>
                    <a:lnT>
                      <a:noFill/>
                    </a:lnT>
                    <a:lnB>
                      <a:noFill/>
                    </a:lnB>
                  </a:tcPr>
                </a:tc>
              </a:tr>
            </a:tbl>
          </a:graphicData>
        </a:graphic>
      </p:graphicFrame>
    </p:spTree>
    <p:extLst>
      <p:ext uri="{BB962C8B-B14F-4D97-AF65-F5344CB8AC3E}">
        <p14:creationId xmlns:p14="http://schemas.microsoft.com/office/powerpoint/2010/main" val="2191968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List </a:t>
            </a:r>
            <a:r>
              <a:rPr lang="en-US" dirty="0" err="1" smtClean="0"/>
              <a:t>Serv</a:t>
            </a:r>
            <a:endParaRPr lang="en-US" dirty="0" smtClean="0"/>
          </a:p>
          <a:p>
            <a:r>
              <a:rPr lang="en-US" dirty="0" smtClean="0"/>
              <a:t>Contract Negotiations</a:t>
            </a:r>
          </a:p>
          <a:p>
            <a:r>
              <a:rPr lang="en-US" dirty="0" smtClean="0"/>
              <a:t>Electronic Magazines</a:t>
            </a:r>
          </a:p>
          <a:p>
            <a:r>
              <a:rPr lang="en-US" dirty="0" smtClean="0"/>
              <a:t>Vacation/Sick Request or Leave</a:t>
            </a:r>
          </a:p>
          <a:p>
            <a:r>
              <a:rPr lang="en-US" dirty="0" smtClean="0"/>
              <a:t>Disciplinary Actions</a:t>
            </a:r>
          </a:p>
          <a:p>
            <a:r>
              <a:rPr lang="en-US" dirty="0" smtClean="0"/>
              <a:t>Executive Director Emails</a:t>
            </a:r>
            <a:endParaRPr lang="en-US" dirty="0"/>
          </a:p>
        </p:txBody>
      </p:sp>
      <p:sp>
        <p:nvSpPr>
          <p:cNvPr id="3" name="Title 2"/>
          <p:cNvSpPr>
            <a:spLocks noGrp="1"/>
          </p:cNvSpPr>
          <p:nvPr>
            <p:ph type="title"/>
          </p:nvPr>
        </p:nvSpPr>
        <p:spPr/>
        <p:txBody>
          <a:bodyPr>
            <a:normAutofit fontScale="90000"/>
          </a:bodyPr>
          <a:lstStyle/>
          <a:p>
            <a:r>
              <a:rPr lang="en-US" dirty="0" smtClean="0"/>
              <a:t>Roundtable Discussion on Records</a:t>
            </a:r>
            <a:endParaRPr lang="en-US" dirty="0"/>
          </a:p>
        </p:txBody>
      </p:sp>
    </p:spTree>
    <p:extLst>
      <p:ext uri="{BB962C8B-B14F-4D97-AF65-F5344CB8AC3E}">
        <p14:creationId xmlns:p14="http://schemas.microsoft.com/office/powerpoint/2010/main" val="1814540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you set up folders on emails to use a default retention schedule you may then:</a:t>
            </a:r>
          </a:p>
          <a:p>
            <a:r>
              <a:rPr lang="en-US" dirty="0" smtClean="0"/>
              <a:t>Weekly-</a:t>
            </a:r>
          </a:p>
          <a:p>
            <a:pPr lvl="1"/>
            <a:r>
              <a:rPr lang="en-US" dirty="0" smtClean="0"/>
              <a:t>Empty Deleted Items Folder</a:t>
            </a:r>
          </a:p>
          <a:p>
            <a:pPr lvl="1"/>
            <a:r>
              <a:rPr lang="en-US" dirty="0" smtClean="0"/>
              <a:t>Check Junk Email Folder</a:t>
            </a:r>
          </a:p>
          <a:p>
            <a:pPr lvl="1"/>
            <a:r>
              <a:rPr lang="en-US" dirty="0" smtClean="0"/>
              <a:t>Review Sent Items Folder</a:t>
            </a:r>
            <a:endParaRPr lang="en-US" dirty="0"/>
          </a:p>
        </p:txBody>
      </p:sp>
      <p:sp>
        <p:nvSpPr>
          <p:cNvPr id="3" name="Title 2"/>
          <p:cNvSpPr>
            <a:spLocks noGrp="1"/>
          </p:cNvSpPr>
          <p:nvPr>
            <p:ph type="title"/>
          </p:nvPr>
        </p:nvSpPr>
        <p:spPr/>
        <p:txBody>
          <a:bodyPr>
            <a:normAutofit fontScale="90000"/>
          </a:bodyPr>
          <a:lstStyle/>
          <a:p>
            <a:r>
              <a:rPr lang="en-US" dirty="0" smtClean="0"/>
              <a:t>Suggestions for Management of Email Folder</a:t>
            </a:r>
            <a:endParaRPr lang="en-US" dirty="0"/>
          </a:p>
        </p:txBody>
      </p:sp>
    </p:spTree>
    <p:extLst>
      <p:ext uri="{BB962C8B-B14F-4D97-AF65-F5344CB8AC3E}">
        <p14:creationId xmlns:p14="http://schemas.microsoft.com/office/powerpoint/2010/main" val="1273965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Monthly-</a:t>
            </a:r>
          </a:p>
          <a:p>
            <a:r>
              <a:rPr lang="en-US" dirty="0" smtClean="0"/>
              <a:t>Review Long or 8 year folder for review by State Archives.</a:t>
            </a:r>
          </a:p>
          <a:p>
            <a:endParaRPr lang="en-US" dirty="0"/>
          </a:p>
          <a:p>
            <a:r>
              <a:rPr lang="en-US" dirty="0" smtClean="0"/>
              <a:t>Transfer of electronic records to State Archives is requested by security (Gold) CD. </a:t>
            </a:r>
            <a:endParaRPr lang="en-US" dirty="0"/>
          </a:p>
        </p:txBody>
      </p:sp>
      <p:sp>
        <p:nvSpPr>
          <p:cNvPr id="3" name="Title 2"/>
          <p:cNvSpPr>
            <a:spLocks noGrp="1"/>
          </p:cNvSpPr>
          <p:nvPr>
            <p:ph type="title"/>
          </p:nvPr>
        </p:nvSpPr>
        <p:spPr/>
        <p:txBody>
          <a:bodyPr>
            <a:normAutofit fontScale="90000"/>
          </a:bodyPr>
          <a:lstStyle/>
          <a:p>
            <a:r>
              <a:rPr lang="en-US" dirty="0"/>
              <a:t>Suggestions for Management of Email Folder</a:t>
            </a:r>
          </a:p>
        </p:txBody>
      </p:sp>
    </p:spTree>
    <p:extLst>
      <p:ext uri="{BB962C8B-B14F-4D97-AF65-F5344CB8AC3E}">
        <p14:creationId xmlns:p14="http://schemas.microsoft.com/office/powerpoint/2010/main" val="3940349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a:t>
            </a:r>
            <a:endParaRPr lang="en-US" dirty="0"/>
          </a:p>
        </p:txBody>
      </p:sp>
      <p:sp>
        <p:nvSpPr>
          <p:cNvPr id="4" name="Content Placeholder 3"/>
          <p:cNvSpPr>
            <a:spLocks noGrp="1"/>
          </p:cNvSpPr>
          <p:nvPr>
            <p:ph sz="quarter" idx="13"/>
          </p:nvPr>
        </p:nvSpPr>
        <p:spPr/>
        <p:txBody>
          <a:bodyPr/>
          <a:lstStyle/>
          <a:p>
            <a:r>
              <a:rPr lang="en-US" dirty="0" smtClean="0"/>
              <a:t>Comments?</a:t>
            </a:r>
            <a:endParaRPr lang="en-US" dirty="0"/>
          </a:p>
        </p:txBody>
      </p:sp>
      <p:sp>
        <p:nvSpPr>
          <p:cNvPr id="5" name="Content Placeholder 4"/>
          <p:cNvSpPr>
            <a:spLocks noGrp="1"/>
          </p:cNvSpPr>
          <p:nvPr>
            <p:ph sz="quarter" idx="14"/>
          </p:nvPr>
        </p:nvSpPr>
        <p:spPr/>
        <p:txBody>
          <a:bodyPr/>
          <a:lstStyle/>
          <a:p>
            <a:r>
              <a:rPr lang="en-US" dirty="0" smtClean="0"/>
              <a:t>Suggestions?</a:t>
            </a:r>
            <a:endParaRPr lang="en-US" dirty="0"/>
          </a:p>
        </p:txBody>
      </p:sp>
    </p:spTree>
    <p:extLst>
      <p:ext uri="{BB962C8B-B14F-4D97-AF65-F5344CB8AC3E}">
        <p14:creationId xmlns:p14="http://schemas.microsoft.com/office/powerpoint/2010/main" val="1421317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“Record means any book, document, paper, photograph, microfilm, sound recording, magnetic storage medium, optical storage medium, or other material </a:t>
            </a:r>
            <a:r>
              <a:rPr lang="en-US" b="1" u="sng" dirty="0">
                <a:effectLst>
                  <a:outerShdw blurRad="38100" dist="38100" dir="2700000" algn="tl">
                    <a:srgbClr val="000000">
                      <a:alpha val="43137"/>
                    </a:srgbClr>
                  </a:outerShdw>
                </a:effectLst>
              </a:rPr>
              <a:t>regardless of physical form</a:t>
            </a:r>
            <a:r>
              <a:rPr lang="en-US" dirty="0"/>
              <a:t> or characteristics created or received pursuant to law, charter, or ordinance or </a:t>
            </a:r>
            <a:r>
              <a:rPr lang="en-US" b="1" u="sng" dirty="0"/>
              <a:t>in connection with any other activity relating to or having an effect upon the transaction of public business</a:t>
            </a:r>
            <a:r>
              <a:rPr lang="en-US" dirty="0"/>
              <a:t>.”</a:t>
            </a:r>
          </a:p>
          <a:p>
            <a:pPr marL="2880360" lvl="8" indent="0">
              <a:buNone/>
            </a:pPr>
            <a:r>
              <a:rPr lang="en-US" dirty="0"/>
              <a:t>                                    §84-1202(4</a:t>
            </a:r>
            <a:r>
              <a:rPr lang="en-US" dirty="0" smtClean="0"/>
              <a:t>)</a:t>
            </a:r>
          </a:p>
          <a:p>
            <a:pPr marL="2880360" lvl="8" indent="0">
              <a:buNone/>
            </a:pPr>
            <a:endParaRPr lang="en-US" dirty="0"/>
          </a:p>
          <a:p>
            <a:pPr marL="2880360" lvl="8" indent="0">
              <a:buNone/>
            </a:pPr>
            <a:endParaRPr lang="en-US" dirty="0"/>
          </a:p>
          <a:p>
            <a:endParaRPr lang="en-US" dirty="0"/>
          </a:p>
        </p:txBody>
      </p:sp>
      <p:sp>
        <p:nvSpPr>
          <p:cNvPr id="3" name="Title 2"/>
          <p:cNvSpPr>
            <a:spLocks noGrp="1"/>
          </p:cNvSpPr>
          <p:nvPr>
            <p:ph type="title"/>
          </p:nvPr>
        </p:nvSpPr>
        <p:spPr/>
        <p:txBody>
          <a:bodyPr/>
          <a:lstStyle/>
          <a:p>
            <a:r>
              <a:rPr lang="en-US" dirty="0" smtClean="0"/>
              <a:t>Records Definitions</a:t>
            </a:r>
            <a:endParaRPr lang="en-US" dirty="0"/>
          </a:p>
        </p:txBody>
      </p:sp>
    </p:spTree>
    <p:extLst>
      <p:ext uri="{BB962C8B-B14F-4D97-AF65-F5344CB8AC3E}">
        <p14:creationId xmlns:p14="http://schemas.microsoft.com/office/powerpoint/2010/main" val="3787538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lnSpcReduction="10000"/>
          </a:bodyPr>
          <a:lstStyle/>
          <a:p>
            <a:r>
              <a:rPr lang="en-US" dirty="0" smtClean="0"/>
              <a:t>The general principles of records management apply to records in any format.  Electronic records, however, raise specific issues.  It is more difficult to ensure that the content, context, and structure of records is preserved and protected when the records do not have a physical presence. This has important implications for the authenticity, reliability, and trustworthiness of records. </a:t>
            </a:r>
          </a:p>
          <a:p>
            <a:r>
              <a:rPr lang="en-US" dirty="0" smtClean="0"/>
              <a:t>-</a:t>
            </a:r>
            <a:r>
              <a:rPr lang="en-US" dirty="0" err="1" smtClean="0"/>
              <a:t>Wikepedia</a:t>
            </a:r>
            <a:endParaRPr lang="en-US" dirty="0"/>
          </a:p>
        </p:txBody>
      </p:sp>
      <p:sp>
        <p:nvSpPr>
          <p:cNvPr id="3" name="Title 2"/>
          <p:cNvSpPr>
            <a:spLocks noGrp="1"/>
          </p:cNvSpPr>
          <p:nvPr>
            <p:ph type="title"/>
          </p:nvPr>
        </p:nvSpPr>
        <p:spPr/>
        <p:txBody>
          <a:bodyPr/>
          <a:lstStyle/>
          <a:p>
            <a:r>
              <a:rPr lang="en-US" dirty="0" smtClean="0"/>
              <a:t>Electronic Records</a:t>
            </a:r>
            <a:endParaRPr lang="en-US" dirty="0"/>
          </a:p>
        </p:txBody>
      </p:sp>
    </p:spTree>
    <p:extLst>
      <p:ext uri="{BB962C8B-B14F-4D97-AF65-F5344CB8AC3E}">
        <p14:creationId xmlns:p14="http://schemas.microsoft.com/office/powerpoint/2010/main" val="3736162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Cluttered Records Retention</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952573"/>
            <a:ext cx="7239000" cy="4029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3"/>
          <p:cNvSpPr>
            <a:spLocks noGrp="1"/>
          </p:cNvSpPr>
          <p:nvPr>
            <p:ph idx="1"/>
          </p:nvPr>
        </p:nvSpPr>
        <p:spPr/>
        <p:txBody>
          <a:bodyPr/>
          <a:lstStyle/>
          <a:p>
            <a:pPr algn="ctr"/>
            <a:endParaRPr lang="en-US" dirty="0"/>
          </a:p>
        </p:txBody>
      </p:sp>
    </p:spTree>
    <p:extLst>
      <p:ext uri="{BB962C8B-B14F-4D97-AF65-F5344CB8AC3E}">
        <p14:creationId xmlns:p14="http://schemas.microsoft.com/office/powerpoint/2010/main" val="455312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Electronic records that meet the definition of a record under the Records Management Act </a:t>
            </a:r>
            <a:r>
              <a:rPr lang="en-US" u="sng" dirty="0" smtClean="0"/>
              <a:t>are</a:t>
            </a:r>
            <a:r>
              <a:rPr lang="en-US" dirty="0" smtClean="0"/>
              <a:t> official records and must be retained according to state and federal retention schedules. </a:t>
            </a:r>
          </a:p>
          <a:p>
            <a:r>
              <a:rPr lang="en-US" dirty="0" smtClean="0"/>
              <a:t>Transmitting records electronically does not alter the obligation to retain these records nor does it alter corresponding retention periods. The content of the electronic record must be evaluated to determine the length of time to retain the message.</a:t>
            </a:r>
            <a:endParaRPr lang="en-US" dirty="0"/>
          </a:p>
        </p:txBody>
      </p:sp>
      <p:sp>
        <p:nvSpPr>
          <p:cNvPr id="3" name="Title 2"/>
          <p:cNvSpPr>
            <a:spLocks noGrp="1"/>
          </p:cNvSpPr>
          <p:nvPr>
            <p:ph type="title"/>
          </p:nvPr>
        </p:nvSpPr>
        <p:spPr/>
        <p:txBody>
          <a:bodyPr/>
          <a:lstStyle/>
          <a:p>
            <a:r>
              <a:rPr lang="en-US" dirty="0" smtClean="0"/>
              <a:t>Electronic Records</a:t>
            </a:r>
            <a:endParaRPr lang="en-US" dirty="0"/>
          </a:p>
        </p:txBody>
      </p:sp>
    </p:spTree>
    <p:extLst>
      <p:ext uri="{BB962C8B-B14F-4D97-AF65-F5344CB8AC3E}">
        <p14:creationId xmlns:p14="http://schemas.microsoft.com/office/powerpoint/2010/main" val="1016018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Electronic Records must be classified, stored, and disposed of consistent with business, legal, historical, and financial requirements.</a:t>
            </a:r>
          </a:p>
          <a:p>
            <a:r>
              <a:rPr lang="en-US" dirty="0" smtClean="0"/>
              <a:t>Guidelines for Records Retention are available on the Secretary of State’s website using schedule 124 – General Records for State Agencies or your individual agencies Retention Schedule.</a:t>
            </a:r>
            <a:endParaRPr lang="en-US" dirty="0"/>
          </a:p>
        </p:txBody>
      </p:sp>
      <p:sp>
        <p:nvSpPr>
          <p:cNvPr id="3" name="Title 2"/>
          <p:cNvSpPr>
            <a:spLocks noGrp="1"/>
          </p:cNvSpPr>
          <p:nvPr>
            <p:ph type="title"/>
          </p:nvPr>
        </p:nvSpPr>
        <p:spPr/>
        <p:txBody>
          <a:bodyPr/>
          <a:lstStyle/>
          <a:p>
            <a:r>
              <a:rPr lang="en-US" dirty="0" smtClean="0"/>
              <a:t>Managing Electronic Records </a:t>
            </a:r>
            <a:endParaRPr lang="en-US" dirty="0"/>
          </a:p>
        </p:txBody>
      </p:sp>
    </p:spTree>
    <p:extLst>
      <p:ext uri="{BB962C8B-B14F-4D97-AF65-F5344CB8AC3E}">
        <p14:creationId xmlns:p14="http://schemas.microsoft.com/office/powerpoint/2010/main" val="2116934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Retention </a:t>
            </a:r>
            <a:r>
              <a:rPr lang="en-US" u="sng" dirty="0" smtClean="0"/>
              <a:t>IS</a:t>
            </a:r>
            <a:r>
              <a:rPr lang="en-US" dirty="0" smtClean="0"/>
              <a:t> based on the content of the message.</a:t>
            </a:r>
          </a:p>
          <a:p>
            <a:r>
              <a:rPr lang="en-US" u="sng" dirty="0" smtClean="0"/>
              <a:t>Is NOT </a:t>
            </a:r>
            <a:r>
              <a:rPr lang="en-US" dirty="0" smtClean="0"/>
              <a:t>saving all email forever.</a:t>
            </a:r>
          </a:p>
          <a:p>
            <a:r>
              <a:rPr lang="en-US" u="sng" dirty="0" smtClean="0"/>
              <a:t>Is NOT </a:t>
            </a:r>
            <a:r>
              <a:rPr lang="en-US" dirty="0" smtClean="0"/>
              <a:t>setting arbitrary time limits for all messages.</a:t>
            </a:r>
          </a:p>
          <a:p>
            <a:r>
              <a:rPr lang="en-US" u="sng" dirty="0" smtClean="0"/>
              <a:t>Is NOT </a:t>
            </a:r>
            <a:r>
              <a:rPr lang="en-US" dirty="0" smtClean="0"/>
              <a:t>managing based on mailbox size.</a:t>
            </a:r>
          </a:p>
          <a:p>
            <a:r>
              <a:rPr lang="en-US" u="sng" dirty="0" smtClean="0"/>
              <a:t>Is NOT </a:t>
            </a:r>
            <a:r>
              <a:rPr lang="en-US" dirty="0" smtClean="0"/>
              <a:t>declaring “email” a records series.</a:t>
            </a:r>
          </a:p>
          <a:p>
            <a:r>
              <a:rPr lang="en-US" u="sng" dirty="0" smtClean="0"/>
              <a:t>Is NOT </a:t>
            </a:r>
            <a:r>
              <a:rPr lang="en-US" dirty="0" smtClean="0"/>
              <a:t>a “do-nothing” strategy.</a:t>
            </a:r>
          </a:p>
          <a:p>
            <a:endParaRPr lang="en-US" dirty="0"/>
          </a:p>
        </p:txBody>
      </p:sp>
      <p:sp>
        <p:nvSpPr>
          <p:cNvPr id="3" name="Title 2"/>
          <p:cNvSpPr>
            <a:spLocks noGrp="1"/>
          </p:cNvSpPr>
          <p:nvPr>
            <p:ph type="title"/>
          </p:nvPr>
        </p:nvSpPr>
        <p:spPr/>
        <p:txBody>
          <a:bodyPr/>
          <a:lstStyle/>
          <a:p>
            <a:r>
              <a:rPr lang="en-US" dirty="0" smtClean="0"/>
              <a:t>Email Management</a:t>
            </a:r>
            <a:endParaRPr lang="en-US" dirty="0"/>
          </a:p>
        </p:txBody>
      </p:sp>
    </p:spTree>
    <p:extLst>
      <p:ext uri="{BB962C8B-B14F-4D97-AF65-F5344CB8AC3E}">
        <p14:creationId xmlns:p14="http://schemas.microsoft.com/office/powerpoint/2010/main" val="2720746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0"/>
            <a:ext cx="8686800" cy="4343400"/>
          </a:xfrm>
        </p:spPr>
        <p:txBody>
          <a:bodyPr>
            <a:normAutofit fontScale="92500" lnSpcReduction="20000"/>
          </a:bodyPr>
          <a:lstStyle/>
          <a:p>
            <a:r>
              <a:rPr lang="en-US" dirty="0" smtClean="0"/>
              <a:t>The Microsoft Outlook/Exchange 2010 system has default retention policies/tags.</a:t>
            </a:r>
            <a:endParaRPr lang="en-US" dirty="0"/>
          </a:p>
          <a:p>
            <a:endParaRPr lang="en-US" dirty="0" smtClean="0"/>
          </a:p>
          <a:p>
            <a:r>
              <a:rPr lang="en-US" dirty="0" smtClean="0"/>
              <a:t>Email users are to use these retention guidelines to manage the records retention requirement for email exchanges. Retention must be followed not only for the inbox but also with the sent messages box.</a:t>
            </a:r>
          </a:p>
          <a:p>
            <a:endParaRPr lang="en-US" dirty="0" smtClean="0"/>
          </a:p>
          <a:p>
            <a:r>
              <a:rPr lang="en-US" dirty="0" smtClean="0"/>
              <a:t>Instant message and voice mails may be emailed to the inbox and the retention guidelines may be used to handle these electronic messages as well.</a:t>
            </a:r>
          </a:p>
          <a:p>
            <a:endParaRPr lang="en-US" dirty="0" smtClean="0"/>
          </a:p>
          <a:p>
            <a:r>
              <a:rPr lang="en-US" dirty="0" smtClean="0"/>
              <a:t>Training is available on the Employment Development Website with Lynda.com for Outlook 2010</a:t>
            </a:r>
            <a:endParaRPr lang="en-US" dirty="0"/>
          </a:p>
        </p:txBody>
      </p:sp>
      <p:sp>
        <p:nvSpPr>
          <p:cNvPr id="3" name="Title 2"/>
          <p:cNvSpPr>
            <a:spLocks noGrp="1"/>
          </p:cNvSpPr>
          <p:nvPr>
            <p:ph type="title"/>
          </p:nvPr>
        </p:nvSpPr>
        <p:spPr/>
        <p:txBody>
          <a:bodyPr/>
          <a:lstStyle/>
          <a:p>
            <a:r>
              <a:rPr lang="en-US" dirty="0" smtClean="0"/>
              <a:t>Outlook/Exchange 2010</a:t>
            </a:r>
            <a:endParaRPr lang="en-US" dirty="0"/>
          </a:p>
        </p:txBody>
      </p:sp>
    </p:spTree>
    <p:extLst>
      <p:ext uri="{BB962C8B-B14F-4D97-AF65-F5344CB8AC3E}">
        <p14:creationId xmlns:p14="http://schemas.microsoft.com/office/powerpoint/2010/main" val="3631853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3200" dirty="0" smtClean="0"/>
              <a:t>Microsoft Outlook 2010 allows users to:</a:t>
            </a:r>
          </a:p>
          <a:p>
            <a:pPr lvl="1"/>
            <a:r>
              <a:rPr lang="en-US" sz="3200" dirty="0" smtClean="0"/>
              <a:t>Manage email by applying retention policies to folders and/or individual email</a:t>
            </a:r>
          </a:p>
          <a:p>
            <a:pPr lvl="1"/>
            <a:r>
              <a:rPr lang="en-US" sz="3200" dirty="0" smtClean="0"/>
              <a:t>Allows flexibility in development of personal folder organization/structure</a:t>
            </a:r>
          </a:p>
          <a:p>
            <a:pPr lvl="1"/>
            <a:endParaRPr lang="en-US" dirty="0"/>
          </a:p>
        </p:txBody>
      </p:sp>
      <p:sp>
        <p:nvSpPr>
          <p:cNvPr id="2" name="Title 1"/>
          <p:cNvSpPr>
            <a:spLocks noGrp="1"/>
          </p:cNvSpPr>
          <p:nvPr>
            <p:ph type="title"/>
          </p:nvPr>
        </p:nvSpPr>
        <p:spPr/>
        <p:txBody>
          <a:bodyPr>
            <a:normAutofit fontScale="90000"/>
          </a:bodyPr>
          <a:lstStyle/>
          <a:p>
            <a:r>
              <a:rPr lang="en-US" dirty="0">
                <a:latin typeface="Arial Black" pitchFamily="34" charset="0"/>
              </a:rPr>
              <a:t>MS Outlook/Exchange 2010 </a:t>
            </a:r>
            <a:br>
              <a:rPr lang="en-US" dirty="0">
                <a:latin typeface="Arial Black" pitchFamily="34" charset="0"/>
              </a:rPr>
            </a:br>
            <a:r>
              <a:rPr lang="en-US" dirty="0">
                <a:latin typeface="Arial Black" pitchFamily="34" charset="0"/>
              </a:rPr>
              <a:t>RM Information</a:t>
            </a:r>
            <a:endParaRPr lang="en-US" dirty="0"/>
          </a:p>
        </p:txBody>
      </p:sp>
    </p:spTree>
    <p:extLst>
      <p:ext uri="{BB962C8B-B14F-4D97-AF65-F5344CB8AC3E}">
        <p14:creationId xmlns:p14="http://schemas.microsoft.com/office/powerpoint/2010/main" val="39551786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928</TotalTime>
  <Words>931</Words>
  <Application>Microsoft Office PowerPoint</Application>
  <PresentationFormat>On-screen Show (4:3)</PresentationFormat>
  <Paragraphs>126</Paragraphs>
  <Slides>19</Slides>
  <Notes>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Waveform</vt:lpstr>
      <vt:lpstr>Electronic Management Guidelines</vt:lpstr>
      <vt:lpstr>Records Definitions</vt:lpstr>
      <vt:lpstr>Electronic Records</vt:lpstr>
      <vt:lpstr>Cluttered Records Retention</vt:lpstr>
      <vt:lpstr>Electronic Records</vt:lpstr>
      <vt:lpstr>Managing Electronic Records </vt:lpstr>
      <vt:lpstr>Email Management</vt:lpstr>
      <vt:lpstr>Outlook/Exchange 2010</vt:lpstr>
      <vt:lpstr>MS Outlook/Exchange 2010  RM Information</vt:lpstr>
      <vt:lpstr>Microsoft Outlook 2010</vt:lpstr>
      <vt:lpstr>Folder Retention Policies</vt:lpstr>
      <vt:lpstr>Individual Email Retention</vt:lpstr>
      <vt:lpstr>PowerPoint Presentation</vt:lpstr>
      <vt:lpstr>PowerPoint Presentation</vt:lpstr>
      <vt:lpstr>PowerPoint Presentation</vt:lpstr>
      <vt:lpstr>Roundtable Discussion on Records</vt:lpstr>
      <vt:lpstr>Suggestions for Management of Email Folder</vt:lpstr>
      <vt:lpstr>Suggestions for Management of Email Folder</vt:lpstr>
      <vt:lpstr>Questions??</vt:lpstr>
    </vt:vector>
  </TitlesOfParts>
  <Company>State of Nebraska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Management Guidelines</dc:title>
  <dc:creator>Jeanette Greer</dc:creator>
  <cp:lastModifiedBy>Jeanette Greer</cp:lastModifiedBy>
  <cp:revision>37</cp:revision>
  <dcterms:created xsi:type="dcterms:W3CDTF">2017-05-22T19:03:42Z</dcterms:created>
  <dcterms:modified xsi:type="dcterms:W3CDTF">2017-06-19T19:53:16Z</dcterms:modified>
</cp:coreProperties>
</file>